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4" r:id="rId3"/>
    <p:sldId id="283" r:id="rId4"/>
    <p:sldId id="267" r:id="rId5"/>
    <p:sldId id="268" r:id="rId6"/>
    <p:sldId id="269" r:id="rId7"/>
    <p:sldId id="270" r:id="rId8"/>
    <p:sldId id="271" r:id="rId9"/>
    <p:sldId id="293" r:id="rId10"/>
    <p:sldId id="290" r:id="rId11"/>
    <p:sldId id="272" r:id="rId12"/>
    <p:sldId id="288" r:id="rId13"/>
    <p:sldId id="273" r:id="rId14"/>
    <p:sldId id="287" r:id="rId15"/>
    <p:sldId id="292" r:id="rId16"/>
    <p:sldId id="277" r:id="rId17"/>
    <p:sldId id="286" r:id="rId18"/>
    <p:sldId id="265" r:id="rId19"/>
    <p:sldId id="289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0000"/>
    <a:srgbClr val="FF0066"/>
    <a:srgbClr val="663300"/>
    <a:srgbClr val="FFCC99"/>
    <a:srgbClr val="FFFFCC"/>
    <a:srgbClr val="FF5050"/>
    <a:srgbClr val="99CC00"/>
    <a:srgbClr val="99FF33"/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485" autoAdjust="0"/>
    <p:restoredTop sz="94660"/>
  </p:normalViewPr>
  <p:slideViewPr>
    <p:cSldViewPr>
      <p:cViewPr varScale="1">
        <p:scale>
          <a:sx n="68" d="100"/>
          <a:sy n="68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3A75D66-551C-4F95-B023-D105EA17FA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FAED26-7105-4928-8ADA-F045474F4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5D66-551C-4F95-B023-D105EA17FA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ED26-7105-4928-8ADA-F045474F4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5D66-551C-4F95-B023-D105EA17FA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ED26-7105-4928-8ADA-F045474F4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A75D66-551C-4F95-B023-D105EA17FA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FAED26-7105-4928-8ADA-F045474F4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3A75D66-551C-4F95-B023-D105EA17FA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FAED26-7105-4928-8ADA-F045474F4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5D66-551C-4F95-B023-D105EA17FA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ED26-7105-4928-8ADA-F045474F4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5D66-551C-4F95-B023-D105EA17FA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ED26-7105-4928-8ADA-F045474F4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A75D66-551C-4F95-B023-D105EA17FA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FAED26-7105-4928-8ADA-F045474F4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5D66-551C-4F95-B023-D105EA17FA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ED26-7105-4928-8ADA-F045474F4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A75D66-551C-4F95-B023-D105EA17FA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FAED26-7105-4928-8ADA-F045474F4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A75D66-551C-4F95-B023-D105EA17FA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FAED26-7105-4928-8ADA-F045474F4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A75D66-551C-4F95-B023-D105EA17FA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FAED26-7105-4928-8ADA-F045474F4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if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-5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http://cs309220.vk.me/v309220728/7c2e/Q6wxUHj2_HU.jpg"/>
          <p:cNvPicPr>
            <a:picLocks noChangeAspect="1" noChangeArrowheads="1"/>
          </p:cNvPicPr>
          <p:nvPr/>
        </p:nvPicPr>
        <p:blipFill>
          <a:blip r:embed="rId3" cstate="print"/>
          <a:srcRect l="28337" t="31986" r="38024" b="48096"/>
          <a:stretch>
            <a:fillRect/>
          </a:stretch>
        </p:blipFill>
        <p:spPr bwMode="auto">
          <a:xfrm>
            <a:off x="395536" y="260648"/>
            <a:ext cx="292853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1196752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6600"/>
                </a:solidFill>
              </a:rPr>
              <a:t>Денисенко</a:t>
            </a:r>
          </a:p>
          <a:p>
            <a:pPr algn="ctr"/>
            <a:r>
              <a:rPr lang="uk-UA" sz="3200" b="1" dirty="0" smtClean="0">
                <a:solidFill>
                  <a:srgbClr val="006600"/>
                </a:solidFill>
              </a:rPr>
              <a:t>Віта Іванівна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357301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>
                <a:ln/>
                <a:solidFill>
                  <a:srgbClr val="00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</a:t>
            </a:r>
            <a:r>
              <a:rPr lang="uk-UA" b="1" cap="all" dirty="0" smtClean="0">
                <a:ln/>
                <a:solidFill>
                  <a:srgbClr val="00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читель англійської мови </a:t>
            </a:r>
          </a:p>
          <a:p>
            <a:r>
              <a:rPr lang="uk-UA" b="1" cap="all" dirty="0">
                <a:ln/>
                <a:solidFill>
                  <a:srgbClr val="00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</a:t>
            </a:r>
            <a:r>
              <a:rPr lang="uk-UA" b="1" cap="all" dirty="0" smtClean="0">
                <a:ln/>
                <a:solidFill>
                  <a:srgbClr val="00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іцею </a:t>
            </a:r>
            <a:r>
              <a:rPr lang="en-US" b="1" cap="all" dirty="0" smtClean="0">
                <a:ln/>
                <a:solidFill>
                  <a:srgbClr val="00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</a:t>
            </a:r>
            <a:r>
              <a:rPr lang="uk-UA" b="1" cap="all" dirty="0" err="1">
                <a:ln/>
                <a:solidFill>
                  <a:srgbClr val="00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</a:t>
            </a:r>
            <a:r>
              <a:rPr lang="uk-UA" b="1" cap="all" dirty="0" err="1" smtClean="0">
                <a:ln/>
                <a:solidFill>
                  <a:srgbClr val="00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ніверсум</a:t>
            </a:r>
            <a:r>
              <a:rPr lang="en-US" b="1" cap="all" dirty="0" smtClean="0">
                <a:ln/>
                <a:solidFill>
                  <a:srgbClr val="00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”</a:t>
            </a:r>
            <a:r>
              <a:rPr lang="uk-UA" b="1" cap="all" dirty="0" smtClean="0">
                <a:ln/>
                <a:solidFill>
                  <a:srgbClr val="00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 </a:t>
            </a:r>
            <a:r>
              <a:rPr lang="uk-UA" b="1" cap="all" dirty="0" err="1" smtClean="0">
                <a:ln/>
                <a:solidFill>
                  <a:srgbClr val="00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м.Київ</a:t>
            </a:r>
            <a:r>
              <a:rPr lang="uk-UA" b="1" cap="all" dirty="0" smtClean="0">
                <a:ln/>
                <a:solidFill>
                  <a:srgbClr val="00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b="1" cap="all" dirty="0">
              <a:ln/>
              <a:solidFill>
                <a:srgbClr val="0066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62068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</a:rPr>
              <a:t>Досягнення моїх учнів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184482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0" y="1397000"/>
          <a:ext cx="6096000" cy="213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Роки навчання</a:t>
                      </a:r>
                      <a:endParaRPr lang="ru-RU" sz="2000" b="1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err="1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К-сть</a:t>
                      </a:r>
                      <a:r>
                        <a:rPr lang="uk-UA" sz="2000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переможців</a:t>
                      </a:r>
                      <a:endParaRPr lang="ru-RU" sz="2000" b="1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2012-2013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2 учні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2013-2014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1 учень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2014-2015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1 учень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414908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2013-2014 </a:t>
            </a:r>
            <a:r>
              <a:rPr lang="uk-UA" sz="3600" b="1" dirty="0" err="1" smtClean="0">
                <a:solidFill>
                  <a:srgbClr val="FF0000"/>
                </a:solidFill>
              </a:rPr>
              <a:t>н.р</a:t>
            </a:r>
            <a:r>
              <a:rPr lang="uk-UA" sz="3600" b="1" dirty="0" smtClean="0">
                <a:solidFill>
                  <a:srgbClr val="FF0000"/>
                </a:solidFill>
              </a:rPr>
              <a:t>. –  ЗНО 200 балів</a:t>
            </a:r>
            <a:r>
              <a:rPr lang="uk-UA" sz="3600" dirty="0" smtClean="0"/>
              <a:t> </a:t>
            </a:r>
          </a:p>
          <a:p>
            <a:r>
              <a:rPr lang="uk-UA" sz="3600" dirty="0" smtClean="0">
                <a:solidFill>
                  <a:srgbClr val="C00000"/>
                </a:solidFill>
              </a:rPr>
              <a:t>(Анна </a:t>
            </a:r>
            <a:r>
              <a:rPr lang="uk-UA" sz="3600" dirty="0" err="1" smtClean="0">
                <a:solidFill>
                  <a:srgbClr val="C00000"/>
                </a:solidFill>
              </a:rPr>
              <a:t>Іващенко</a:t>
            </a:r>
            <a:r>
              <a:rPr lang="uk-UA" sz="3600" dirty="0" smtClean="0">
                <a:solidFill>
                  <a:srgbClr val="C00000"/>
                </a:solidFill>
              </a:rPr>
              <a:t>, учениця 11-Б класу</a:t>
            </a:r>
            <a:r>
              <a:rPr lang="en-US" sz="3600" dirty="0" smtClean="0">
                <a:solidFill>
                  <a:srgbClr val="C00000"/>
                </a:solidFill>
              </a:rPr>
              <a:t>)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5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27384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62068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990000"/>
                </a:solidFill>
              </a:rPr>
              <a:t>Моя методична тема</a:t>
            </a:r>
            <a:endParaRPr lang="ru-RU" sz="3600" b="1" dirty="0">
              <a:solidFill>
                <a:srgbClr val="99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1556792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“</a:t>
            </a:r>
            <a:r>
              <a:rPr lang="uk-UA" sz="3200" b="1" dirty="0" smtClean="0">
                <a:ln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Розв'язування комунікативних завдань </a:t>
            </a:r>
          </a:p>
          <a:p>
            <a:pPr algn="ctr"/>
            <a:r>
              <a:rPr lang="uk-UA" sz="3200" b="1" dirty="0" smtClean="0">
                <a:ln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у процесі навчання англійської мови</a:t>
            </a:r>
          </a:p>
          <a:p>
            <a:pPr algn="ctr"/>
            <a:r>
              <a:rPr lang="uk-UA" sz="3200" b="1" dirty="0" smtClean="0">
                <a:ln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 з елементами дистанційного навчання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”</a:t>
            </a:r>
            <a:r>
              <a:rPr lang="uk-UA" sz="3200" b="1" dirty="0" smtClean="0">
                <a:ln>
                  <a:solidFill>
                    <a:srgbClr val="C00000"/>
                  </a:solidFill>
                </a:ln>
                <a:solidFill>
                  <a:srgbClr val="FF0066"/>
                </a:solidFill>
              </a:rPr>
              <a:t>  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5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620688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</a:rPr>
              <a:t>Мета методичної роботи</a:t>
            </a:r>
            <a:endParaRPr lang="ru-RU" sz="3600" b="1" cap="all" dirty="0">
              <a:ln w="0"/>
              <a:solidFill>
                <a:srgbClr val="8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844824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>
                  <a:solidFill>
                    <a:srgbClr val="800000"/>
                  </a:solidFill>
                </a:ln>
                <a:solidFill>
                  <a:srgbClr val="FF99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Розвиток </a:t>
            </a:r>
            <a:r>
              <a:rPr lang="en-US" sz="3600" b="1" dirty="0" smtClean="0">
                <a:ln>
                  <a:solidFill>
                    <a:srgbClr val="800000"/>
                  </a:solidFill>
                </a:ln>
                <a:solidFill>
                  <a:srgbClr val="FF99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uk-UA" sz="3600" b="1" dirty="0" smtClean="0">
                <a:ln>
                  <a:solidFill>
                    <a:srgbClr val="800000"/>
                  </a:solidFill>
                </a:ln>
                <a:solidFill>
                  <a:srgbClr val="FF99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особистості, яка володіє вміннями і навичками вільно, комунікативно виправдано користуватися мовними засобами в різних формах, сферах </a:t>
            </a:r>
            <a:r>
              <a:rPr lang="en-US" sz="3600" b="1" dirty="0" smtClean="0">
                <a:ln>
                  <a:solidFill>
                    <a:srgbClr val="800000"/>
                  </a:solidFill>
                </a:ln>
                <a:solidFill>
                  <a:srgbClr val="FF99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uk-UA" sz="3600" b="1" dirty="0" smtClean="0">
                <a:ln>
                  <a:solidFill>
                    <a:srgbClr val="800000"/>
                  </a:solidFill>
                </a:ln>
                <a:solidFill>
                  <a:srgbClr val="FF99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мовлення.</a:t>
            </a:r>
            <a:endParaRPr lang="ru-RU" sz="3600" b="1" dirty="0">
              <a:ln>
                <a:solidFill>
                  <a:srgbClr val="800000"/>
                </a:solidFill>
              </a:ln>
              <a:solidFill>
                <a:srgbClr val="FF99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5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1421144"/>
            <a:ext cx="770485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endParaRPr lang="ru-RU" sz="2800" dirty="0"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654175" y="332656"/>
            <a:ext cx="7489825" cy="1368425"/>
          </a:xfrm>
          <a:prstGeom prst="downArrowCallout">
            <a:avLst/>
          </a:prstGeom>
          <a:pattFill prst="smGrid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8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Актуальність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обумовлена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кількома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аспектами</a:t>
            </a:r>
          </a:p>
        </p:txBody>
      </p:sp>
      <p:grpSp>
        <p:nvGrpSpPr>
          <p:cNvPr id="11" name="Diagram group"/>
          <p:cNvGrpSpPr/>
          <p:nvPr/>
        </p:nvGrpSpPr>
        <p:grpSpPr>
          <a:xfrm>
            <a:off x="0" y="1556792"/>
            <a:ext cx="4941638" cy="5085184"/>
            <a:chOff x="411894" y="0"/>
            <a:chExt cx="5337174" cy="5337174"/>
          </a:xfrm>
          <a:solidFill>
            <a:srgbClr val="FF9966"/>
          </a:solidFill>
          <a:scene3d>
            <a:camera prst="isometricOffAxis2Left" zoom="95000">
              <a:rot lat="21165260" lon="1012311" rev="21413933"/>
            </a:camera>
            <a:lightRig rig="flat" dir="t"/>
          </a:scene3d>
        </p:grpSpPr>
        <p:sp>
          <p:nvSpPr>
            <p:cNvPr id="12" name="Равнобедренный треугольник 11"/>
            <p:cNvSpPr/>
            <p:nvPr/>
          </p:nvSpPr>
          <p:spPr>
            <a:xfrm>
              <a:off x="411894" y="0"/>
              <a:ext cx="5337174" cy="5337174"/>
            </a:xfrm>
            <a:prstGeom prst="triangle">
              <a:avLst/>
            </a:prstGeom>
            <a:grpFill/>
            <a:ln>
              <a:solidFill>
                <a:srgbClr val="800000"/>
              </a:solidFill>
            </a:ln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Diagram group"/>
          <p:cNvGrpSpPr/>
          <p:nvPr/>
        </p:nvGrpSpPr>
        <p:grpSpPr>
          <a:xfrm>
            <a:off x="4008667" y="1700808"/>
            <a:ext cx="5135333" cy="1263409"/>
            <a:chOff x="2659291" y="440925"/>
            <a:chExt cx="5135333" cy="1263409"/>
          </a:xfrm>
          <a:scene3d>
            <a:camera prst="isometricOffAxis2Left" zoom="95000">
              <a:rot lat="21165260" lon="1012311" rev="21413933"/>
            </a:camera>
            <a:lightRig rig="flat" dir="t"/>
          </a:scene3d>
        </p:grpSpPr>
        <p:grpSp>
          <p:nvGrpSpPr>
            <p:cNvPr id="14" name="Группа 13"/>
            <p:cNvGrpSpPr/>
            <p:nvPr/>
          </p:nvGrpSpPr>
          <p:grpSpPr>
            <a:xfrm>
              <a:off x="2659291" y="440925"/>
              <a:ext cx="5135333" cy="1263409"/>
              <a:chOff x="2659291" y="440925"/>
              <a:chExt cx="5135333" cy="1263409"/>
            </a:xfrm>
            <a:scene3d>
              <a:camera prst="isometricOffAxis2Left" zoom="95000">
                <a:rot lat="21165260" lon="1012311" rev="21413933"/>
              </a:camera>
              <a:lightRig rig="flat" dir="t"/>
            </a:scene3d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2659291" y="440925"/>
                <a:ext cx="5135333" cy="1263409"/>
              </a:xfrm>
              <a:prstGeom prst="roundRect">
                <a:avLst/>
              </a:prstGeom>
              <a:sp3d z="57150" extrusionH="63500" prstMaterial="matte"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Скругленный прямоугольник 4"/>
              <p:cNvSpPr/>
              <p:nvPr/>
            </p:nvSpPr>
            <p:spPr>
              <a:xfrm>
                <a:off x="2720966" y="502600"/>
                <a:ext cx="5011983" cy="1140059"/>
              </a:xfrm>
              <a:prstGeom prst="rect">
                <a:avLst/>
              </a:prstGeom>
              <a:sp3d z="5715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kern="1200" dirty="0" err="1" smtClean="0">
                    <a:solidFill>
                      <a:srgbClr val="C00000"/>
                    </a:solidFill>
                    <a:latin typeface="Monotype Corsiva" panose="03010101010201010101" pitchFamily="66" charset="0"/>
                    <a:cs typeface="Andalus" pitchFamily="18" charset="-78"/>
                  </a:rPr>
                  <a:t>Підвищення</a:t>
                </a:r>
                <a:r>
                  <a:rPr lang="ru-RU" sz="2400" b="1" kern="1200" dirty="0" smtClean="0">
                    <a:solidFill>
                      <a:srgbClr val="C00000"/>
                    </a:solidFill>
                    <a:latin typeface="Monotype Corsiva" panose="03010101010201010101" pitchFamily="66" charset="0"/>
                    <a:cs typeface="Andalus" pitchFamily="18" charset="-78"/>
                  </a:rPr>
                  <a:t> </a:t>
                </a:r>
                <a:r>
                  <a:rPr lang="ru-RU" sz="2400" b="1" kern="1200" dirty="0" err="1" smtClean="0">
                    <a:solidFill>
                      <a:srgbClr val="C00000"/>
                    </a:solidFill>
                    <a:latin typeface="Monotype Corsiva" panose="03010101010201010101" pitchFamily="66" charset="0"/>
                    <a:cs typeface="Andalus" pitchFamily="18" charset="-78"/>
                  </a:rPr>
                  <a:t>мотивації</a:t>
                </a:r>
                <a:r>
                  <a:rPr lang="ru-RU" sz="2400" b="1" kern="1200" dirty="0" smtClean="0">
                    <a:solidFill>
                      <a:srgbClr val="C00000"/>
                    </a:solidFill>
                    <a:latin typeface="Monotype Corsiva" panose="03010101010201010101" pitchFamily="66" charset="0"/>
                    <a:cs typeface="Andalus" pitchFamily="18" charset="-78"/>
                  </a:rPr>
                  <a:t> </a:t>
                </a:r>
                <a:r>
                  <a:rPr lang="ru-RU" sz="2400" b="1" kern="1200" dirty="0" err="1" smtClean="0">
                    <a:solidFill>
                      <a:srgbClr val="C00000"/>
                    </a:solidFill>
                    <a:latin typeface="Monotype Corsiva" panose="03010101010201010101" pitchFamily="66" charset="0"/>
                    <a:cs typeface="Andalus" pitchFamily="18" charset="-78"/>
                  </a:rPr>
                  <a:t>учнів</a:t>
                </a:r>
                <a:r>
                  <a:rPr lang="ru-RU" sz="2400" b="1" kern="1200" dirty="0" smtClean="0">
                    <a:solidFill>
                      <a:srgbClr val="C00000"/>
                    </a:solidFill>
                    <a:latin typeface="Monotype Corsiva" panose="03010101010201010101" pitchFamily="66" charset="0"/>
                    <a:cs typeface="Andalus" pitchFamily="18" charset="-78"/>
                  </a:rPr>
                  <a:t> до </a:t>
                </a:r>
                <a:r>
                  <a:rPr lang="ru-RU" sz="2400" b="1" kern="1200" dirty="0" err="1" smtClean="0">
                    <a:solidFill>
                      <a:srgbClr val="C00000"/>
                    </a:solidFill>
                    <a:latin typeface="Monotype Corsiva" panose="03010101010201010101" pitchFamily="66" charset="0"/>
                    <a:cs typeface="Andalus" pitchFamily="18" charset="-78"/>
                  </a:rPr>
                  <a:t>навчання</a:t>
                </a:r>
                <a:r>
                  <a:rPr lang="ru-RU" sz="2400" b="1" kern="1200" dirty="0" smtClean="0">
                    <a:solidFill>
                      <a:srgbClr val="C00000"/>
                    </a:solidFill>
                    <a:latin typeface="Monotype Corsiva" panose="03010101010201010101" pitchFamily="66" charset="0"/>
                    <a:cs typeface="Andalus" pitchFamily="18" charset="-78"/>
                  </a:rPr>
                  <a:t> та </a:t>
                </a:r>
                <a:r>
                  <a:rPr lang="ru-RU" sz="2400" b="1" kern="1200" dirty="0" err="1" smtClean="0">
                    <a:solidFill>
                      <a:srgbClr val="C00000"/>
                    </a:solidFill>
                    <a:latin typeface="Monotype Corsiva" panose="03010101010201010101" pitchFamily="66" charset="0"/>
                    <a:cs typeface="Andalus" pitchFamily="18" charset="-78"/>
                  </a:rPr>
                  <a:t>підвищення</a:t>
                </a:r>
                <a:r>
                  <a:rPr lang="ru-RU" sz="2400" b="1" kern="1200" dirty="0" smtClean="0">
                    <a:solidFill>
                      <a:srgbClr val="C00000"/>
                    </a:solidFill>
                    <a:latin typeface="Monotype Corsiva" panose="03010101010201010101" pitchFamily="66" charset="0"/>
                    <a:cs typeface="Andalus" pitchFamily="18" charset="-78"/>
                  </a:rPr>
                  <a:t> </a:t>
                </a:r>
                <a:r>
                  <a:rPr lang="ru-RU" sz="2400" b="1" kern="1200" dirty="0" err="1" smtClean="0">
                    <a:solidFill>
                      <a:srgbClr val="C00000"/>
                    </a:solidFill>
                    <a:latin typeface="Monotype Corsiva" panose="03010101010201010101" pitchFamily="66" charset="0"/>
                    <a:cs typeface="Andalus" pitchFamily="18" charset="-78"/>
                  </a:rPr>
                  <a:t>результативності</a:t>
                </a:r>
                <a:endParaRPr lang="ru-RU" sz="2400" b="1" kern="1200" dirty="0" smtClean="0">
                  <a:solidFill>
                    <a:srgbClr val="C00000"/>
                  </a:solidFill>
                  <a:latin typeface="Monotype Corsiva" panose="03010101010201010101" pitchFamily="66" charset="0"/>
                  <a:cs typeface="Andalus" pitchFamily="18" charset="-78"/>
                </a:endParaRPr>
              </a:p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900" b="1" kern="1200" dirty="0">
                  <a:latin typeface="Monotype Corsiva" pitchFamily="66" charset="0"/>
                </a:endParaRPr>
              </a:p>
            </p:txBody>
          </p:sp>
        </p:grpSp>
      </p:grpSp>
      <p:grpSp>
        <p:nvGrpSpPr>
          <p:cNvPr id="17" name="Diagram group"/>
          <p:cNvGrpSpPr/>
          <p:nvPr/>
        </p:nvGrpSpPr>
        <p:grpSpPr>
          <a:xfrm>
            <a:off x="4008667" y="3068960"/>
            <a:ext cx="5135333" cy="1263409"/>
            <a:chOff x="2659291" y="2116439"/>
            <a:chExt cx="5135333" cy="1263409"/>
          </a:xfrm>
          <a:scene3d>
            <a:camera prst="isometricOffAxis2Left" zoom="95000">
              <a:rot lat="21165260" lon="1012311" rev="21413933"/>
            </a:camera>
            <a:lightRig rig="flat" dir="t"/>
          </a:scene3d>
        </p:grpSpPr>
        <p:grpSp>
          <p:nvGrpSpPr>
            <p:cNvPr id="18" name="Группа 17"/>
            <p:cNvGrpSpPr/>
            <p:nvPr/>
          </p:nvGrpSpPr>
          <p:grpSpPr>
            <a:xfrm>
              <a:off x="2659291" y="2116439"/>
              <a:ext cx="5135333" cy="1263409"/>
              <a:chOff x="2659291" y="2116439"/>
              <a:chExt cx="5135333" cy="1263409"/>
            </a:xfrm>
            <a:scene3d>
              <a:camera prst="isometricOffAxis2Left" zoom="95000">
                <a:rot lat="21165260" lon="1012311" rev="21413933"/>
              </a:camera>
              <a:lightRig rig="flat" dir="t"/>
            </a:scene3d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2659291" y="2116439"/>
                <a:ext cx="5135333" cy="1263409"/>
              </a:xfrm>
              <a:prstGeom prst="roundRect">
                <a:avLst/>
              </a:prstGeom>
              <a:sp3d z="57150" extrusionH="63500" prstMaterial="matte"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Скругленный прямоугольник 4"/>
              <p:cNvSpPr/>
              <p:nvPr/>
            </p:nvSpPr>
            <p:spPr>
              <a:xfrm>
                <a:off x="2720966" y="2178114"/>
                <a:ext cx="5011983" cy="1140059"/>
              </a:xfrm>
              <a:prstGeom prst="rect">
                <a:avLst/>
              </a:prstGeom>
              <a:sp3d z="5715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kern="1200" dirty="0" smtClean="0">
                    <a:solidFill>
                      <a:srgbClr val="C00000"/>
                    </a:solidFill>
                    <a:latin typeface="Monotype Corsiva" pitchFamily="66" charset="0"/>
                  </a:rPr>
                  <a:t> </a:t>
                </a:r>
                <a:r>
                  <a:rPr lang="ru-RU" sz="2400" b="1" kern="1200" dirty="0" err="1" smtClean="0">
                    <a:solidFill>
                      <a:srgbClr val="C00000"/>
                    </a:solidFill>
                    <a:latin typeface="Monotype Corsiva" pitchFamily="66" charset="0"/>
                  </a:rPr>
                  <a:t>Можливість</a:t>
                </a:r>
                <a:r>
                  <a:rPr lang="ru-RU" sz="2400" b="1" kern="1200" dirty="0" smtClean="0">
                    <a:solidFill>
                      <a:srgbClr val="C00000"/>
                    </a:solidFill>
                    <a:latin typeface="Monotype Corsiva" pitchFamily="66" charset="0"/>
                  </a:rPr>
                  <a:t> для </a:t>
                </a:r>
                <a:r>
                  <a:rPr lang="ru-RU" sz="2400" b="1" kern="1200" dirty="0" err="1" smtClean="0">
                    <a:solidFill>
                      <a:srgbClr val="C00000"/>
                    </a:solidFill>
                    <a:latin typeface="Monotype Corsiva" pitchFamily="66" charset="0"/>
                  </a:rPr>
                  <a:t>вчителя</a:t>
                </a:r>
                <a:r>
                  <a:rPr lang="ru-RU" sz="2400" b="1" kern="1200" dirty="0" smtClean="0">
                    <a:solidFill>
                      <a:srgbClr val="C00000"/>
                    </a:solidFill>
                    <a:latin typeface="Monotype Corsiva" pitchFamily="66" charset="0"/>
                  </a:rPr>
                  <a:t> </a:t>
                </a:r>
                <a:r>
                  <a:rPr lang="ru-RU" sz="2400" b="1" kern="1200" dirty="0" err="1" smtClean="0">
                    <a:solidFill>
                      <a:srgbClr val="C00000"/>
                    </a:solidFill>
                    <a:latin typeface="Monotype Corsiva" pitchFamily="66" charset="0"/>
                  </a:rPr>
                  <a:t>поєднати</a:t>
                </a:r>
                <a:r>
                  <a:rPr lang="ru-RU" sz="2400" b="1" kern="1200" dirty="0" smtClean="0">
                    <a:solidFill>
                      <a:srgbClr val="C00000"/>
                    </a:solidFill>
                    <a:latin typeface="Monotype Corsiva" pitchFamily="66" charset="0"/>
                  </a:rPr>
                  <a:t> </a:t>
                </a:r>
                <a:r>
                  <a:rPr lang="ru-RU" sz="2400" b="1" kern="1200" dirty="0" err="1" smtClean="0">
                    <a:solidFill>
                      <a:srgbClr val="C00000"/>
                    </a:solidFill>
                    <a:latin typeface="Monotype Corsiva" pitchFamily="66" charset="0"/>
                  </a:rPr>
                  <a:t>корисне</a:t>
                </a:r>
                <a:r>
                  <a:rPr lang="ru-RU" sz="2400" b="1" kern="1200" dirty="0" smtClean="0">
                    <a:solidFill>
                      <a:srgbClr val="C00000"/>
                    </a:solidFill>
                    <a:latin typeface="Monotype Corsiva" pitchFamily="66" charset="0"/>
                  </a:rPr>
                  <a:t> </a:t>
                </a:r>
                <a:r>
                  <a:rPr lang="ru-RU" sz="2400" b="1" kern="1200" dirty="0" err="1" smtClean="0">
                    <a:solidFill>
                      <a:srgbClr val="C00000"/>
                    </a:solidFill>
                    <a:latin typeface="Monotype Corsiva" pitchFamily="66" charset="0"/>
                  </a:rPr>
                  <a:t>тацікаве</a:t>
                </a:r>
                <a:r>
                  <a:rPr lang="ru-RU" sz="2400" b="1" kern="1200" dirty="0" smtClean="0">
                    <a:solidFill>
                      <a:srgbClr val="C00000"/>
                    </a:solidFill>
                    <a:latin typeface="Monotype Corsiva" pitchFamily="66" charset="0"/>
                  </a:rPr>
                  <a:t>, </a:t>
                </a:r>
                <a:r>
                  <a:rPr lang="ru-RU" sz="2400" b="1" kern="1200" dirty="0" err="1" smtClean="0">
                    <a:solidFill>
                      <a:srgbClr val="C00000"/>
                    </a:solidFill>
                    <a:latin typeface="Monotype Corsiva" pitchFamily="66" charset="0"/>
                  </a:rPr>
                  <a:t>навчання</a:t>
                </a:r>
                <a:r>
                  <a:rPr lang="ru-RU" sz="2400" b="1" kern="1200" dirty="0" smtClean="0">
                    <a:solidFill>
                      <a:srgbClr val="C00000"/>
                    </a:solidFill>
                    <a:latin typeface="Monotype Corsiva" pitchFamily="66" charset="0"/>
                  </a:rPr>
                  <a:t> та </a:t>
                </a:r>
                <a:r>
                  <a:rPr lang="ru-RU" sz="2400" b="1" kern="1200" dirty="0" err="1" smtClean="0">
                    <a:solidFill>
                      <a:srgbClr val="C00000"/>
                    </a:solidFill>
                    <a:latin typeface="Monotype Corsiva" pitchFamily="66" charset="0"/>
                  </a:rPr>
                  <a:t>розваги</a:t>
                </a:r>
                <a:r>
                  <a:rPr lang="ru-RU" sz="2400" b="1" kern="1200" dirty="0" smtClean="0">
                    <a:solidFill>
                      <a:srgbClr val="C00000"/>
                    </a:solidFill>
                    <a:latin typeface="Monotype Corsiva" pitchFamily="66" charset="0"/>
                  </a:rPr>
                  <a:t>, </a:t>
                </a:r>
                <a:r>
                  <a:rPr lang="ru-RU" sz="2400" b="1" kern="1200" dirty="0" err="1" smtClean="0">
                    <a:solidFill>
                      <a:srgbClr val="C00000"/>
                    </a:solidFill>
                    <a:latin typeface="Monotype Corsiva" pitchFamily="66" charset="0"/>
                  </a:rPr>
                  <a:t>наочність</a:t>
                </a:r>
                <a:r>
                  <a:rPr lang="ru-RU" sz="2400" b="1" kern="1200" dirty="0" smtClean="0">
                    <a:solidFill>
                      <a:srgbClr val="C00000"/>
                    </a:solidFill>
                    <a:latin typeface="Monotype Corsiva" pitchFamily="66" charset="0"/>
                  </a:rPr>
                  <a:t> </a:t>
                </a:r>
                <a:r>
                  <a:rPr lang="ru-RU" sz="2400" b="1" kern="1200" dirty="0" err="1" smtClean="0">
                    <a:solidFill>
                      <a:srgbClr val="C00000"/>
                    </a:solidFill>
                    <a:latin typeface="Monotype Corsiva" pitchFamily="66" charset="0"/>
                  </a:rPr>
                  <a:t>та</a:t>
                </a:r>
                <a:r>
                  <a:rPr lang="ru-RU" sz="2400" b="1" kern="1200" dirty="0" smtClean="0">
                    <a:solidFill>
                      <a:srgbClr val="C00000"/>
                    </a:solidFill>
                    <a:latin typeface="Monotype Corsiva" pitchFamily="66" charset="0"/>
                  </a:rPr>
                  <a:t> </a:t>
                </a:r>
                <a:r>
                  <a:rPr lang="ru-RU" sz="2400" b="1" kern="1200" dirty="0" err="1" smtClean="0">
                    <a:solidFill>
                      <a:srgbClr val="C00000"/>
                    </a:solidFill>
                    <a:latin typeface="Monotype Corsiva" pitchFamily="66" charset="0"/>
                  </a:rPr>
                  <a:t>інформативність</a:t>
                </a:r>
                <a:endParaRPr lang="ru-RU" sz="2400" b="1" kern="1200" dirty="0">
                  <a:solidFill>
                    <a:srgbClr val="C00000"/>
                  </a:solidFill>
                  <a:latin typeface="Monotype Corsiva" pitchFamily="66" charset="0"/>
                </a:endParaRPr>
              </a:p>
            </p:txBody>
          </p:sp>
        </p:grpSp>
      </p:grpSp>
      <p:grpSp>
        <p:nvGrpSpPr>
          <p:cNvPr id="21" name="Diagram group"/>
          <p:cNvGrpSpPr/>
          <p:nvPr/>
        </p:nvGrpSpPr>
        <p:grpSpPr>
          <a:xfrm>
            <a:off x="4008667" y="4437112"/>
            <a:ext cx="5135333" cy="1263409"/>
            <a:chOff x="2659291" y="3640199"/>
            <a:chExt cx="5135333" cy="1263409"/>
          </a:xfrm>
          <a:scene3d>
            <a:camera prst="isometricOffAxis2Left" zoom="95000">
              <a:rot lat="21165260" lon="1012311" rev="21413933"/>
            </a:camera>
            <a:lightRig rig="flat" dir="t"/>
          </a:scene3d>
        </p:grpSpPr>
        <p:grpSp>
          <p:nvGrpSpPr>
            <p:cNvPr id="22" name="Группа 21"/>
            <p:cNvGrpSpPr/>
            <p:nvPr/>
          </p:nvGrpSpPr>
          <p:grpSpPr>
            <a:xfrm>
              <a:off x="2659291" y="3640199"/>
              <a:ext cx="5135333" cy="1263409"/>
              <a:chOff x="2659291" y="3640199"/>
              <a:chExt cx="5135333" cy="1263409"/>
            </a:xfrm>
            <a:scene3d>
              <a:camera prst="isometricOffAxis2Left" zoom="95000">
                <a:rot lat="21165260" lon="1012311" rev="21413933"/>
              </a:camera>
              <a:lightRig rig="flat" dir="t"/>
            </a:scene3d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2659291" y="3640199"/>
                <a:ext cx="5135333" cy="1263409"/>
              </a:xfrm>
              <a:prstGeom prst="roundRect">
                <a:avLst/>
              </a:prstGeom>
              <a:sp3d z="57150" extrusionH="63500" prstMaterial="matte"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Скругленный прямоугольник 4"/>
              <p:cNvSpPr/>
              <p:nvPr/>
            </p:nvSpPr>
            <p:spPr>
              <a:xfrm>
                <a:off x="2720966" y="3701874"/>
                <a:ext cx="5011983" cy="1140059"/>
              </a:xfrm>
              <a:prstGeom prst="rect">
                <a:avLst/>
              </a:prstGeom>
              <a:sp3d z="5715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kern="1200" dirty="0" err="1" smtClean="0">
                    <a:solidFill>
                      <a:srgbClr val="C00000"/>
                    </a:solidFill>
                    <a:latin typeface="Monotype Corsiva" pitchFamily="66" charset="0"/>
                  </a:rPr>
                  <a:t>Орієнтація</a:t>
                </a:r>
                <a:r>
                  <a:rPr lang="ru-RU" sz="2400" b="1" kern="1200" dirty="0" smtClean="0">
                    <a:solidFill>
                      <a:srgbClr val="C00000"/>
                    </a:solidFill>
                    <a:latin typeface="Monotype Corsiva" pitchFamily="66" charset="0"/>
                  </a:rPr>
                  <a:t> </a:t>
                </a:r>
                <a:r>
                  <a:rPr lang="ru-RU" sz="2400" b="1" kern="1200" dirty="0" err="1" smtClean="0">
                    <a:solidFill>
                      <a:srgbClr val="C00000"/>
                    </a:solidFill>
                    <a:latin typeface="Monotype Corsiva" pitchFamily="66" charset="0"/>
                  </a:rPr>
                  <a:t>навчання</a:t>
                </a:r>
                <a:r>
                  <a:rPr lang="ru-RU" sz="2400" b="1" kern="1200" dirty="0" smtClean="0">
                    <a:solidFill>
                      <a:srgbClr val="C00000"/>
                    </a:solidFill>
                    <a:latin typeface="Monotype Corsiva" pitchFamily="66" charset="0"/>
                  </a:rPr>
                  <a:t> на </a:t>
                </a:r>
                <a:r>
                  <a:rPr lang="ru-RU" sz="2400" b="1" kern="1200" dirty="0" err="1" smtClean="0">
                    <a:solidFill>
                      <a:srgbClr val="C00000"/>
                    </a:solidFill>
                    <a:latin typeface="Monotype Corsiva" pitchFamily="66" charset="0"/>
                  </a:rPr>
                  <a:t>сучасне</a:t>
                </a:r>
                <a:r>
                  <a:rPr lang="ru-RU" sz="2400" b="1" kern="1200" dirty="0" smtClean="0">
                    <a:solidFill>
                      <a:srgbClr val="C00000"/>
                    </a:solidFill>
                    <a:latin typeface="Monotype Corsiva" pitchFamily="66" charset="0"/>
                  </a:rPr>
                  <a:t> </a:t>
                </a:r>
                <a:r>
                  <a:rPr lang="ru-RU" sz="2400" b="1" kern="1200" dirty="0" err="1" smtClean="0">
                    <a:solidFill>
                      <a:srgbClr val="C00000"/>
                    </a:solidFill>
                    <a:latin typeface="Monotype Corsiva" pitchFamily="66" charset="0"/>
                  </a:rPr>
                  <a:t>освітнє</a:t>
                </a:r>
                <a:r>
                  <a:rPr lang="ru-RU" sz="2400" b="1" kern="1200" dirty="0" smtClean="0">
                    <a:solidFill>
                      <a:srgbClr val="C00000"/>
                    </a:solidFill>
                    <a:latin typeface="Monotype Corsiva" pitchFamily="66" charset="0"/>
                  </a:rPr>
                  <a:t> </a:t>
                </a:r>
                <a:r>
                  <a:rPr lang="ru-RU" sz="2400" b="1" kern="1200" dirty="0" err="1" smtClean="0">
                    <a:solidFill>
                      <a:srgbClr val="C00000"/>
                    </a:solidFill>
                    <a:latin typeface="Monotype Corsiva" pitchFamily="66" charset="0"/>
                  </a:rPr>
                  <a:t>середовище</a:t>
                </a:r>
                <a:endParaRPr lang="ru-RU" sz="2400" kern="1200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2925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7" name="Рисунок 6" descr="C:\Documents and Settings\Администратор\Рабочий стол\рисунки\moskva-angliyskiy_po_Skype_-_eto_udobno_14648.gif"/>
          <p:cNvPicPr/>
          <p:nvPr/>
        </p:nvPicPr>
        <p:blipFill>
          <a:blip r:embed="rId3" cstate="print"/>
          <a:srcRect t="22513" b="7592"/>
          <a:stretch>
            <a:fillRect/>
          </a:stretch>
        </p:blipFill>
        <p:spPr bwMode="auto">
          <a:xfrm>
            <a:off x="3419872" y="980728"/>
            <a:ext cx="2643206" cy="1833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475656" y="620688"/>
            <a:ext cx="1857388" cy="1114423"/>
          </a:xfrm>
          <a:prstGeom prst="cloudCallout">
            <a:avLst>
              <a:gd name="adj1" fmla="val 58495"/>
              <a:gd name="adj2" fmla="val 50546"/>
            </a:avLst>
          </a:prstGeom>
          <a:solidFill>
            <a:srgbClr val="FFC000"/>
          </a:solidFill>
          <a:ln w="12700">
            <a:solidFill>
              <a:srgbClr val="00FF0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</a:rPr>
              <a:t>Хочу не тільки знати, але й вміти!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rot="19864381">
            <a:off x="1629310" y="2080493"/>
            <a:ext cx="1857388" cy="1114423"/>
          </a:xfrm>
          <a:prstGeom prst="cloudCallout">
            <a:avLst>
              <a:gd name="adj1" fmla="val 58495"/>
              <a:gd name="adj2" fmla="val 50546"/>
            </a:avLst>
          </a:prstGeom>
          <a:solidFill>
            <a:srgbClr val="FFC000"/>
          </a:solidFill>
          <a:ln w="12700">
            <a:solidFill>
              <a:srgbClr val="00FF0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</a:rPr>
              <a:t>Хочу не тільки знати, але й вміти!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444208" y="332656"/>
            <a:ext cx="1785951" cy="1357322"/>
          </a:xfrm>
          <a:prstGeom prst="cloudCallout">
            <a:avLst>
              <a:gd name="adj1" fmla="val -87065"/>
              <a:gd name="adj2" fmla="val 38981"/>
            </a:avLst>
          </a:prstGeom>
          <a:solidFill>
            <a:srgbClr val="FFC000"/>
          </a:solidFill>
          <a:ln w="12700">
            <a:solidFill>
              <a:srgbClr val="00FF0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</a:rPr>
              <a:t>Хочу не тільки знати, але й мислити творчо!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 rot="297622">
            <a:off x="6286512" y="1928802"/>
            <a:ext cx="2357454" cy="1328740"/>
          </a:xfrm>
          <a:prstGeom prst="cloudCallout">
            <a:avLst>
              <a:gd name="adj1" fmla="val -72032"/>
              <a:gd name="adj2" fmla="val -49583"/>
            </a:avLst>
          </a:prstGeom>
          <a:solidFill>
            <a:srgbClr val="FFC000"/>
          </a:solidFill>
          <a:ln w="12700">
            <a:solidFill>
              <a:srgbClr val="00FF00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</a:rPr>
              <a:t>Хочу максимально використовувати свої потенціальні можливості!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1907704" y="3356992"/>
            <a:ext cx="5715040" cy="4095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Навчання у співпраці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sp>
        <p:nvSpPr>
          <p:cNvPr id="13" name="AutoShape 42"/>
          <p:cNvSpPr>
            <a:spLocks noChangeArrowheads="1"/>
          </p:cNvSpPr>
          <p:nvPr/>
        </p:nvSpPr>
        <p:spPr bwMode="auto">
          <a:xfrm>
            <a:off x="4499992" y="3789040"/>
            <a:ext cx="209550" cy="333375"/>
          </a:xfrm>
          <a:prstGeom prst="downArrow">
            <a:avLst>
              <a:gd name="adj1" fmla="val 50000"/>
              <a:gd name="adj2" fmla="val 39773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1763688" y="4149080"/>
            <a:ext cx="5786478" cy="7920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Індивідуальне та диференційне навчання з урахуванням здібностей дітей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sp>
        <p:nvSpPr>
          <p:cNvPr id="15" name="AutoShape 38"/>
          <p:cNvSpPr>
            <a:spLocks noChangeArrowheads="1"/>
          </p:cNvSpPr>
          <p:nvPr/>
        </p:nvSpPr>
        <p:spPr bwMode="auto">
          <a:xfrm>
            <a:off x="4572000" y="5013176"/>
            <a:ext cx="209550" cy="333375"/>
          </a:xfrm>
          <a:prstGeom prst="downArrow">
            <a:avLst>
              <a:gd name="adj1" fmla="val 50000"/>
              <a:gd name="adj2" fmla="val 39773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1763688" y="5373216"/>
            <a:ext cx="5715040" cy="4095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Індивідуальний супровід обдарованої дитини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sp>
        <p:nvSpPr>
          <p:cNvPr id="18" name="AutoShape 39"/>
          <p:cNvSpPr>
            <a:spLocks noChangeArrowheads="1"/>
          </p:cNvSpPr>
          <p:nvPr/>
        </p:nvSpPr>
        <p:spPr bwMode="auto">
          <a:xfrm>
            <a:off x="4572000" y="5805264"/>
            <a:ext cx="209550" cy="333375"/>
          </a:xfrm>
          <a:prstGeom prst="downArrow">
            <a:avLst>
              <a:gd name="adj1" fmla="val 50000"/>
              <a:gd name="adj2" fmla="val 39773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1763688" y="6165304"/>
            <a:ext cx="5715040" cy="4095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Програма роботи з обдарованими дітьми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0"/>
            <a:ext cx="7643834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>
                  <a:solidFill>
                    <a:srgbClr val="CC0000"/>
                  </a:solidFill>
                </a:ln>
                <a:solidFill>
                  <a:srgbClr val="FFCC99"/>
                </a:solidFill>
                <a:latin typeface="Monotype Corsiva" pitchFamily="66" charset="0"/>
              </a:rPr>
              <a:t>Компетентнісний підхід у навчанні – </a:t>
            </a:r>
          </a:p>
          <a:p>
            <a:pPr algn="ctr"/>
            <a:r>
              <a:rPr lang="uk-UA" sz="2800" b="1" dirty="0" smtClean="0">
                <a:ln w="11430">
                  <a:solidFill>
                    <a:srgbClr val="CC0000"/>
                  </a:solidFill>
                </a:ln>
                <a:solidFill>
                  <a:srgbClr val="FFCC99"/>
                </a:solidFill>
                <a:latin typeface="Monotype Corsiva" pitchFamily="66" charset="0"/>
              </a:rPr>
              <a:t>потреба часу!</a:t>
            </a:r>
            <a:endParaRPr lang="uk-UA" sz="2800" b="1" dirty="0">
              <a:ln w="11430">
                <a:solidFill>
                  <a:srgbClr val="CC0000"/>
                </a:solidFill>
              </a:ln>
              <a:solidFill>
                <a:srgbClr val="FFCC99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5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семінар\Commun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99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8194" name="Picture 2" descr="http://gimnasium-267.at.ua/_ph/5/305505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3246240" cy="24346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188640"/>
            <a:ext cx="7848872" cy="52322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uk-UA" sz="2800" b="1" dirty="0" smtClean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Ось так ми вчимося розмовляти….</a:t>
            </a:r>
            <a:endParaRPr lang="ru-RU" sz="2800" b="1" dirty="0">
              <a:solidFill>
                <a:srgbClr val="FF0066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9218" name="AutoShape 2" descr="Показується 20150220_0911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Показується 20150220_0911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C:\Users\Vita\Downloads\20150220_09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142984"/>
            <a:ext cx="3411799" cy="2286016"/>
          </a:xfrm>
          <a:prstGeom prst="rect">
            <a:avLst/>
          </a:prstGeom>
          <a:noFill/>
        </p:spPr>
      </p:pic>
      <p:pic>
        <p:nvPicPr>
          <p:cNvPr id="1026" name="Picture 2" descr="C:\Users\Admin\Documents\фото уроків\IMG_7471.JPG"/>
          <p:cNvPicPr>
            <a:picLocks noChangeAspect="1" noChangeArrowheads="1"/>
          </p:cNvPicPr>
          <p:nvPr/>
        </p:nvPicPr>
        <p:blipFill>
          <a:blip r:embed="rId5" cstate="print"/>
          <a:srcRect t="16667" r="13889"/>
          <a:stretch>
            <a:fillRect/>
          </a:stretch>
        </p:blipFill>
        <p:spPr bwMode="auto">
          <a:xfrm>
            <a:off x="3286116" y="3786190"/>
            <a:ext cx="2500330" cy="2928958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14678" y="928670"/>
            <a:ext cx="2571768" cy="285752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214818"/>
            <a:ext cx="3214710" cy="214314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29322" y="4143380"/>
            <a:ext cx="3000396" cy="22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25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uis_014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397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299830351833_bulleti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5307195" cy="3459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39144" y="0"/>
            <a:ext cx="770485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>
                  <a:solidFill>
                    <a:srgbClr val="8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Формування </a:t>
            </a:r>
          </a:p>
          <a:p>
            <a:pPr algn="ctr"/>
            <a:r>
              <a:rPr lang="uk-UA" sz="3600" b="1" dirty="0" smtClean="0">
                <a:ln w="11430">
                  <a:solidFill>
                    <a:srgbClr val="8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соціокультурної  компетентності  учнів</a:t>
            </a:r>
          </a:p>
          <a:p>
            <a:pPr algn="ctr"/>
            <a:r>
              <a:rPr lang="uk-UA" sz="3600" b="1" dirty="0" smtClean="0">
                <a:ln w="11430">
                  <a:solidFill>
                    <a:srgbClr val="8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через міжнародні зв'язки</a:t>
            </a:r>
            <a:endParaRPr lang="uk-UA" sz="3600" b="1" dirty="0">
              <a:ln w="11430">
                <a:solidFill>
                  <a:srgbClr val="8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luis_014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601" name="Rectangle 4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6575" algn="l"/>
              </a:tabLst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657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65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000200" y="764704"/>
            <a:ext cx="714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Традиційним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є 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нтернаціональний зв’язок школи 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представниками іншомовних країн, який розпочався у 2006 році,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коли студенти, члени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міжнародної неполітичної студентської організації AIESEC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, завітали до учнів старших класів, розповіли про культурні традиції та історію своїх країн, систему освіти та життя людей в інших кутках світу.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38" y="2420888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Book Antiqua" pitchFamily="18" charset="0"/>
              </a:rPr>
              <a:t>З того часу учні ліцею </a:t>
            </a:r>
            <a:r>
              <a:rPr lang="en-US" sz="1600" dirty="0" smtClean="0">
                <a:latin typeface="Book Antiqua" pitchFamily="18" charset="0"/>
              </a:rPr>
              <a:t>“</a:t>
            </a:r>
            <a:r>
              <a:rPr lang="uk-UA" sz="1600" dirty="0" err="1" smtClean="0">
                <a:latin typeface="Book Antiqua" pitchFamily="18" charset="0"/>
              </a:rPr>
              <a:t>Універсум</a:t>
            </a:r>
            <a:r>
              <a:rPr lang="en-US" sz="1600" dirty="0" smtClean="0">
                <a:latin typeface="Book Antiqua" pitchFamily="18" charset="0"/>
              </a:rPr>
              <a:t>”</a:t>
            </a:r>
            <a:r>
              <a:rPr lang="uk-UA" sz="1600" dirty="0" smtClean="0">
                <a:latin typeface="Book Antiqua" pitchFamily="18" charset="0"/>
              </a:rPr>
              <a:t>зустрічались з представниками молоді </a:t>
            </a:r>
            <a:r>
              <a:rPr lang="en-US" sz="1600" dirty="0" smtClean="0">
                <a:latin typeface="Book Antiqua" pitchFamily="18" charset="0"/>
              </a:rPr>
              <a:t> </a:t>
            </a:r>
            <a:r>
              <a:rPr lang="uk-UA" sz="1600" dirty="0" smtClean="0">
                <a:latin typeface="Book Antiqua" pitchFamily="18" charset="0"/>
              </a:rPr>
              <a:t>Бразилії, </a:t>
            </a:r>
            <a:r>
              <a:rPr lang="uk-UA" sz="1600" dirty="0" err="1" smtClean="0">
                <a:latin typeface="Book Antiqua" pitchFamily="18" charset="0"/>
              </a:rPr>
              <a:t>Турції</a:t>
            </a:r>
            <a:r>
              <a:rPr lang="uk-UA" sz="1600" dirty="0" smtClean="0">
                <a:latin typeface="Book Antiqua" pitchFamily="18" charset="0"/>
              </a:rPr>
              <a:t>,  Індії, Македонії. </a:t>
            </a:r>
            <a:endParaRPr lang="uk-UA" sz="1600" dirty="0">
              <a:latin typeface="Book Antiqua" pitchFamily="18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843808" y="5229200"/>
            <a:ext cx="53578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Остання зустріч зі студентами з Пакистану </a:t>
            </a:r>
            <a:r>
              <a:rPr lang="uk-UA" sz="160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та Китаю </a:t>
            </a:r>
            <a:r>
              <a: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lang="uk-UA" sz="1600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січні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2014 року була присвячена екологічним проблемам. Учні 9-10 класів отримали не тільки цікаву інформацію, але й чудову можливість поспілкуватися англійською мовою.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3064" y="0"/>
            <a:ext cx="7960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Візит студентів з </a:t>
            </a:r>
            <a:r>
              <a:rPr lang="en-US" sz="32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AIESEC</a:t>
            </a:r>
            <a:r>
              <a:rPr lang="uk-UA" sz="32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до учнів ліцею</a:t>
            </a:r>
            <a:endParaRPr lang="ru-RU" sz="32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 descr="http://cs625623.vk.me/v625623923/d849/Mf1tMLb33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068960"/>
            <a:ext cx="3160812" cy="2247686"/>
          </a:xfrm>
          <a:prstGeom prst="rect">
            <a:avLst/>
          </a:prstGeom>
          <a:noFill/>
        </p:spPr>
      </p:pic>
      <p:pic>
        <p:nvPicPr>
          <p:cNvPr id="4098" name="Picture 2" descr="http://gimnasium-267.at.ua/_ph/8/2367718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068960"/>
            <a:ext cx="3456384" cy="2221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6728" y="404664"/>
            <a:ext cx="6877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IEARN</a:t>
            </a:r>
            <a:r>
              <a:rPr lang="en-US" sz="2400" dirty="0" smtClean="0">
                <a:solidFill>
                  <a:srgbClr val="990000"/>
                </a:solidFill>
              </a:rPr>
              <a:t> (International Education and Resource Network) - </a:t>
            </a:r>
            <a:r>
              <a:rPr lang="ru-RU" sz="2400" dirty="0" err="1" smtClean="0">
                <a:solidFill>
                  <a:srgbClr val="990000"/>
                </a:solidFill>
              </a:rPr>
              <a:t>Міжнародна</a:t>
            </a:r>
            <a:r>
              <a:rPr lang="ru-RU" sz="2400" dirty="0" smtClean="0">
                <a:solidFill>
                  <a:srgbClr val="990000"/>
                </a:solidFill>
              </a:rPr>
              <a:t> </a:t>
            </a:r>
            <a:r>
              <a:rPr lang="ru-RU" sz="2400" dirty="0" err="1" smtClean="0">
                <a:solidFill>
                  <a:srgbClr val="990000"/>
                </a:solidFill>
              </a:rPr>
              <a:t>освітня</a:t>
            </a:r>
            <a:r>
              <a:rPr lang="ru-RU" sz="2400" dirty="0" smtClean="0">
                <a:solidFill>
                  <a:srgbClr val="990000"/>
                </a:solidFill>
              </a:rPr>
              <a:t> та </a:t>
            </a:r>
            <a:r>
              <a:rPr lang="ru-RU" sz="2400" dirty="0" err="1" smtClean="0">
                <a:solidFill>
                  <a:srgbClr val="990000"/>
                </a:solidFill>
              </a:rPr>
              <a:t>ресурсна</a:t>
            </a:r>
            <a:r>
              <a:rPr lang="ru-RU" sz="2400" dirty="0" smtClean="0">
                <a:solidFill>
                  <a:srgbClr val="990000"/>
                </a:solidFill>
              </a:rPr>
              <a:t> мережа - одна </a:t>
            </a:r>
            <a:r>
              <a:rPr lang="ru-RU" sz="2400" dirty="0" err="1" smtClean="0">
                <a:solidFill>
                  <a:srgbClr val="990000"/>
                </a:solidFill>
              </a:rPr>
              <a:t>з</a:t>
            </a:r>
            <a:r>
              <a:rPr lang="ru-RU" sz="2400" dirty="0" smtClean="0">
                <a:solidFill>
                  <a:srgbClr val="990000"/>
                </a:solidFill>
              </a:rPr>
              <a:t> </a:t>
            </a:r>
            <a:r>
              <a:rPr lang="ru-RU" sz="2400" dirty="0" err="1" smtClean="0">
                <a:solidFill>
                  <a:srgbClr val="990000"/>
                </a:solidFill>
              </a:rPr>
              <a:t>найбільших</a:t>
            </a:r>
            <a:r>
              <a:rPr lang="ru-RU" sz="2400" dirty="0" smtClean="0">
                <a:solidFill>
                  <a:srgbClr val="990000"/>
                </a:solidFill>
              </a:rPr>
              <a:t> у </a:t>
            </a:r>
            <a:r>
              <a:rPr lang="ru-RU" sz="2400" dirty="0" err="1" smtClean="0">
                <a:solidFill>
                  <a:srgbClr val="990000"/>
                </a:solidFill>
              </a:rPr>
              <a:t>світі</a:t>
            </a:r>
            <a:r>
              <a:rPr lang="ru-RU" sz="2400" dirty="0" smtClean="0">
                <a:solidFill>
                  <a:srgbClr val="990000"/>
                </a:solidFill>
              </a:rPr>
              <a:t> </a:t>
            </a:r>
            <a:r>
              <a:rPr lang="ru-RU" sz="2400" dirty="0" err="1" smtClean="0">
                <a:solidFill>
                  <a:srgbClr val="990000"/>
                </a:solidFill>
              </a:rPr>
              <a:t>неприбуткових</a:t>
            </a:r>
            <a:r>
              <a:rPr lang="ru-RU" sz="2400" dirty="0" smtClean="0">
                <a:solidFill>
                  <a:srgbClr val="990000"/>
                </a:solidFill>
              </a:rPr>
              <a:t> </a:t>
            </a:r>
            <a:r>
              <a:rPr lang="ru-RU" sz="2400" dirty="0" err="1" smtClean="0">
                <a:solidFill>
                  <a:srgbClr val="990000"/>
                </a:solidFill>
              </a:rPr>
              <a:t>освітніх</a:t>
            </a:r>
            <a:r>
              <a:rPr lang="ru-RU" sz="2400" dirty="0" smtClean="0">
                <a:solidFill>
                  <a:srgbClr val="990000"/>
                </a:solidFill>
              </a:rPr>
              <a:t> </a:t>
            </a:r>
            <a:r>
              <a:rPr lang="ru-RU" sz="2400" dirty="0" err="1" smtClean="0">
                <a:solidFill>
                  <a:srgbClr val="990000"/>
                </a:solidFill>
              </a:rPr>
              <a:t>організацій</a:t>
            </a:r>
            <a:r>
              <a:rPr lang="ru-RU" sz="2400" dirty="0" smtClean="0">
                <a:solidFill>
                  <a:srgbClr val="990000"/>
                </a:solidFill>
              </a:rPr>
              <a:t>, в </a:t>
            </a:r>
            <a:r>
              <a:rPr lang="ru-RU" sz="2400" dirty="0" err="1" smtClean="0">
                <a:solidFill>
                  <a:srgbClr val="990000"/>
                </a:solidFill>
              </a:rPr>
              <a:t>якій</a:t>
            </a:r>
            <a:r>
              <a:rPr lang="ru-RU" sz="2400" dirty="0" smtClean="0">
                <a:solidFill>
                  <a:srgbClr val="990000"/>
                </a:solidFill>
              </a:rPr>
              <a:t> </a:t>
            </a:r>
            <a:r>
              <a:rPr lang="ru-RU" sz="2400" dirty="0" err="1" smtClean="0">
                <a:solidFill>
                  <a:srgbClr val="990000"/>
                </a:solidFill>
              </a:rPr>
              <a:t>вчителі</a:t>
            </a:r>
            <a:r>
              <a:rPr lang="ru-RU" sz="2400" dirty="0" smtClean="0">
                <a:solidFill>
                  <a:srgbClr val="990000"/>
                </a:solidFill>
              </a:rPr>
              <a:t> та </a:t>
            </a:r>
            <a:r>
              <a:rPr lang="ru-RU" sz="2400" dirty="0" err="1" smtClean="0">
                <a:solidFill>
                  <a:srgbClr val="990000"/>
                </a:solidFill>
              </a:rPr>
              <a:t>учні</a:t>
            </a:r>
            <a:r>
              <a:rPr lang="ru-RU" sz="2400" dirty="0" smtClean="0">
                <a:solidFill>
                  <a:srgbClr val="990000"/>
                </a:solidFill>
              </a:rPr>
              <a:t> </a:t>
            </a:r>
            <a:r>
              <a:rPr lang="ru-RU" sz="2400" dirty="0" err="1" smtClean="0">
                <a:solidFill>
                  <a:srgbClr val="990000"/>
                </a:solidFill>
              </a:rPr>
              <a:t>більше</a:t>
            </a:r>
            <a:r>
              <a:rPr lang="ru-RU" sz="2400" dirty="0" smtClean="0">
                <a:solidFill>
                  <a:srgbClr val="990000"/>
                </a:solidFill>
              </a:rPr>
              <a:t> 100 </a:t>
            </a:r>
            <a:r>
              <a:rPr lang="ru-RU" sz="2400" dirty="0" err="1" smtClean="0">
                <a:solidFill>
                  <a:srgbClr val="990000"/>
                </a:solidFill>
              </a:rPr>
              <a:t>країн</a:t>
            </a:r>
            <a:r>
              <a:rPr lang="ru-RU" sz="2400" dirty="0" smtClean="0">
                <a:solidFill>
                  <a:srgbClr val="990000"/>
                </a:solidFill>
              </a:rPr>
              <a:t> </a:t>
            </a:r>
            <a:r>
              <a:rPr lang="ru-RU" sz="2400" dirty="0" err="1" smtClean="0">
                <a:solidFill>
                  <a:srgbClr val="990000"/>
                </a:solidFill>
              </a:rPr>
              <a:t>світу</a:t>
            </a:r>
            <a:r>
              <a:rPr lang="ru-RU" sz="2400" dirty="0" smtClean="0">
                <a:solidFill>
                  <a:srgbClr val="990000"/>
                </a:solidFill>
              </a:rPr>
              <a:t> </a:t>
            </a:r>
            <a:r>
              <a:rPr lang="ru-RU" sz="2400" dirty="0" err="1" smtClean="0">
                <a:solidFill>
                  <a:srgbClr val="990000"/>
                </a:solidFill>
              </a:rPr>
              <a:t>співпрацюють</a:t>
            </a:r>
            <a:r>
              <a:rPr lang="ru-RU" sz="2400" dirty="0" smtClean="0">
                <a:solidFill>
                  <a:srgbClr val="990000"/>
                </a:solidFill>
              </a:rPr>
              <a:t> в </a:t>
            </a:r>
            <a:r>
              <a:rPr lang="ru-RU" sz="2400" dirty="0" err="1" smtClean="0">
                <a:solidFill>
                  <a:srgbClr val="990000"/>
                </a:solidFill>
              </a:rPr>
              <a:t>телекомунікаційних</a:t>
            </a:r>
            <a:r>
              <a:rPr lang="ru-RU" sz="2400" dirty="0" smtClean="0">
                <a:solidFill>
                  <a:srgbClr val="990000"/>
                </a:solidFill>
              </a:rPr>
              <a:t> проектах. Робота в </a:t>
            </a:r>
            <a:r>
              <a:rPr lang="ru-RU" sz="2400" dirty="0" err="1" smtClean="0">
                <a:solidFill>
                  <a:srgbClr val="990000"/>
                </a:solidFill>
              </a:rPr>
              <a:t>мережі</a:t>
            </a:r>
            <a:r>
              <a:rPr lang="ru-RU" sz="2400" dirty="0" smtClean="0">
                <a:solidFill>
                  <a:srgbClr val="990000"/>
                </a:solidFill>
              </a:rPr>
              <a:t> </a:t>
            </a:r>
            <a:r>
              <a:rPr lang="ru-RU" sz="2400" dirty="0" err="1" smtClean="0">
                <a:solidFill>
                  <a:srgbClr val="990000"/>
                </a:solidFill>
              </a:rPr>
              <a:t>розпочата</a:t>
            </a:r>
            <a:r>
              <a:rPr lang="ru-RU" sz="2400" dirty="0" smtClean="0">
                <a:solidFill>
                  <a:srgbClr val="990000"/>
                </a:solidFill>
              </a:rPr>
              <a:t> </a:t>
            </a:r>
            <a:r>
              <a:rPr lang="ru-RU" sz="2400" dirty="0" err="1" smtClean="0">
                <a:solidFill>
                  <a:srgbClr val="990000"/>
                </a:solidFill>
              </a:rPr>
              <a:t>в</a:t>
            </a:r>
            <a:r>
              <a:rPr lang="ru-RU" sz="2400" dirty="0" smtClean="0">
                <a:solidFill>
                  <a:srgbClr val="990000"/>
                </a:solidFill>
              </a:rPr>
              <a:t> 1988 </a:t>
            </a:r>
            <a:r>
              <a:rPr lang="ru-RU" sz="2400" dirty="0" err="1" smtClean="0">
                <a:solidFill>
                  <a:srgbClr val="990000"/>
                </a:solidFill>
              </a:rPr>
              <a:t>році</a:t>
            </a:r>
            <a:r>
              <a:rPr lang="ru-RU" sz="2400" dirty="0" smtClean="0">
                <a:solidFill>
                  <a:srgbClr val="990000"/>
                </a:solidFill>
              </a:rPr>
              <a:t>.</a:t>
            </a:r>
            <a:endParaRPr lang="ru-RU" sz="2400" dirty="0">
              <a:solidFill>
                <a:srgbClr val="99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3284984"/>
            <a:ext cx="48600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Ліцей</a:t>
            </a:r>
            <a:r>
              <a:rPr lang="ru-RU" b="1" dirty="0" smtClean="0"/>
              <a:t> "</a:t>
            </a:r>
            <a:r>
              <a:rPr lang="ru-RU" b="1" dirty="0" err="1" smtClean="0"/>
              <a:t>Універсум</a:t>
            </a:r>
            <a:r>
              <a:rPr lang="ru-RU" b="1" dirty="0" smtClean="0"/>
              <a:t>" (</a:t>
            </a:r>
            <a:r>
              <a:rPr lang="ru-RU" b="1" dirty="0" err="1" smtClean="0"/>
              <a:t>м.Київ</a:t>
            </a:r>
            <a:r>
              <a:rPr lang="ru-RU" b="1" dirty="0" smtClean="0"/>
              <a:t>)</a:t>
            </a:r>
          </a:p>
          <a:p>
            <a:r>
              <a:rPr lang="ru-RU" dirty="0" err="1" smtClean="0"/>
              <a:t>Ліцей</a:t>
            </a:r>
            <a:r>
              <a:rPr lang="ru-RU" dirty="0" smtClean="0"/>
              <a:t> №208 (</a:t>
            </a:r>
            <a:r>
              <a:rPr lang="ru-RU" dirty="0" err="1" smtClean="0"/>
              <a:t>м.Київ</a:t>
            </a:r>
            <a:r>
              <a:rPr lang="ru-RU" dirty="0" smtClean="0"/>
              <a:t>)</a:t>
            </a:r>
          </a:p>
          <a:p>
            <a:r>
              <a:rPr lang="ru-RU" b="1" dirty="0" err="1" smtClean="0"/>
              <a:t>Гімназія</a:t>
            </a:r>
            <a:r>
              <a:rPr lang="ru-RU" b="1" dirty="0" smtClean="0"/>
              <a:t> №267 (</a:t>
            </a:r>
            <a:r>
              <a:rPr lang="ru-RU" b="1" dirty="0" err="1" smtClean="0"/>
              <a:t>м.Київ</a:t>
            </a:r>
            <a:r>
              <a:rPr lang="ru-RU" b="1" dirty="0" smtClean="0"/>
              <a:t> )</a:t>
            </a:r>
          </a:p>
          <a:p>
            <a:r>
              <a:rPr lang="ru-RU" dirty="0" smtClean="0"/>
              <a:t>Школа №3(м. </a:t>
            </a:r>
            <a:r>
              <a:rPr lang="ru-RU" dirty="0" err="1" smtClean="0"/>
              <a:t>Краматорськ</a:t>
            </a:r>
            <a:r>
              <a:rPr lang="ru-RU" dirty="0" smtClean="0"/>
              <a:t>, </a:t>
            </a:r>
            <a:r>
              <a:rPr lang="ru-RU" dirty="0" err="1" smtClean="0"/>
              <a:t>Донецька</a:t>
            </a:r>
            <a:r>
              <a:rPr lang="ru-RU" dirty="0" smtClean="0"/>
              <a:t> обл.)</a:t>
            </a:r>
          </a:p>
          <a:p>
            <a:r>
              <a:rPr lang="ru-RU" dirty="0" err="1" smtClean="0"/>
              <a:t>Комунальний</a:t>
            </a:r>
            <a:r>
              <a:rPr lang="ru-RU" dirty="0" smtClean="0"/>
              <a:t> заклад </a:t>
            </a:r>
            <a:r>
              <a:rPr lang="ru-RU" dirty="0" err="1" smtClean="0"/>
              <a:t>Луганська</a:t>
            </a:r>
            <a:r>
              <a:rPr lang="ru-RU" dirty="0" smtClean="0"/>
              <a:t>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загальноосвітня</a:t>
            </a:r>
            <a:r>
              <a:rPr lang="ru-RU" dirty="0" smtClean="0"/>
              <a:t> школа 1-3 </a:t>
            </a:r>
            <a:r>
              <a:rPr lang="ru-RU" dirty="0" err="1" smtClean="0"/>
              <a:t>ступенів</a:t>
            </a:r>
            <a:r>
              <a:rPr lang="ru-RU" dirty="0" smtClean="0"/>
              <a:t> №48 (</a:t>
            </a:r>
            <a:r>
              <a:rPr lang="ru-RU" dirty="0" err="1" smtClean="0"/>
              <a:t>м.Луганськ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Ліцей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(</a:t>
            </a:r>
            <a:r>
              <a:rPr lang="ru-RU" dirty="0" err="1" smtClean="0"/>
              <a:t>м.Луганськ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6" name="Picture 4" descr="http://3.bp.blogspot.com/_OkHzWocWI6A/TBd03Dx9RUI/AAAAAAAAAOU/LCeIN9-7HjA/s1600/iea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2754725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925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icture-5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27784" y="476672"/>
            <a:ext cx="3917280" cy="70788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uk-UA" sz="40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Зміст</a:t>
            </a:r>
            <a:endParaRPr lang="ru-RU" sz="4000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9" name="Diagram group"/>
          <p:cNvGrpSpPr/>
          <p:nvPr/>
        </p:nvGrpSpPr>
        <p:grpSpPr>
          <a:xfrm>
            <a:off x="539552" y="1556792"/>
            <a:ext cx="3384376" cy="1543050"/>
            <a:chOff x="2828925" y="496242"/>
            <a:chExt cx="2571749" cy="1543050"/>
          </a:xfrm>
          <a:solidFill>
            <a:schemeClr val="tx2">
              <a:lumMod val="60000"/>
              <a:lumOff val="4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10" name="Группа 10"/>
            <p:cNvGrpSpPr/>
            <p:nvPr/>
          </p:nvGrpSpPr>
          <p:grpSpPr>
            <a:xfrm>
              <a:off x="2828925" y="496242"/>
              <a:ext cx="2571749" cy="1543050"/>
              <a:chOff x="2828925" y="496242"/>
              <a:chExt cx="2571749" cy="1543050"/>
            </a:xfrm>
            <a:grpFill/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2828925" y="496242"/>
                <a:ext cx="2571749" cy="1543050"/>
              </a:xfrm>
              <a:prstGeom prst="rect">
                <a:avLst/>
              </a:prstGeom>
              <a:grpFill/>
              <a:ln w="38100">
                <a:solidFill>
                  <a:srgbClr val="00FF00"/>
                </a:solidFill>
              </a:ln>
              <a:sp3d prstMaterial="plastic">
                <a:bevelT w="50800" h="50800"/>
                <a:bevelB w="50800" h="5080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2" name="Прямоугольник 11"/>
              <p:cNvSpPr/>
              <p:nvPr/>
            </p:nvSpPr>
            <p:spPr>
              <a:xfrm>
                <a:off x="2828925" y="496242"/>
                <a:ext cx="2571749" cy="1543050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3200" b="1" kern="12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Педагогічний досвід</a:t>
                </a:r>
                <a:endParaRPr lang="ru-RU" sz="3200" b="1" kern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3" name="Diagram group"/>
          <p:cNvGrpSpPr/>
          <p:nvPr/>
        </p:nvGrpSpPr>
        <p:grpSpPr>
          <a:xfrm>
            <a:off x="5436096" y="1556792"/>
            <a:ext cx="2787773" cy="1543050"/>
            <a:chOff x="2828925" y="496242"/>
            <a:chExt cx="2571749" cy="1543050"/>
          </a:xfrm>
          <a:solidFill>
            <a:schemeClr val="tx2">
              <a:lumMod val="60000"/>
              <a:lumOff val="4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14" name="Группа 10"/>
            <p:cNvGrpSpPr/>
            <p:nvPr/>
          </p:nvGrpSpPr>
          <p:grpSpPr>
            <a:xfrm>
              <a:off x="2828925" y="496242"/>
              <a:ext cx="2571749" cy="1543050"/>
              <a:chOff x="2828925" y="496242"/>
              <a:chExt cx="2571749" cy="1543050"/>
            </a:xfrm>
            <a:grpFill/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2828925" y="496242"/>
                <a:ext cx="2571749" cy="1543050"/>
              </a:xfrm>
              <a:prstGeom prst="rect">
                <a:avLst/>
              </a:prstGeom>
              <a:grpFill/>
              <a:ln w="38100">
                <a:solidFill>
                  <a:srgbClr val="00FF00"/>
                </a:solidFill>
              </a:ln>
              <a:sp3d prstMaterial="plastic">
                <a:bevelT w="50800" h="50800"/>
                <a:bevelB w="50800" h="5080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6" name="Прямоугольник 15"/>
              <p:cNvSpPr/>
              <p:nvPr/>
            </p:nvSpPr>
            <p:spPr>
              <a:xfrm>
                <a:off x="2828925" y="496242"/>
                <a:ext cx="2571749" cy="1543050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3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Досвід роботи</a:t>
                </a:r>
                <a:endParaRPr lang="ru-RU" sz="3200" b="1" kern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7" name="Diagram group"/>
          <p:cNvGrpSpPr/>
          <p:nvPr/>
        </p:nvGrpSpPr>
        <p:grpSpPr>
          <a:xfrm>
            <a:off x="971600" y="3501008"/>
            <a:ext cx="2787773" cy="1543050"/>
            <a:chOff x="2828925" y="496242"/>
            <a:chExt cx="2571749" cy="1543050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18" name="Группа 10"/>
            <p:cNvGrpSpPr/>
            <p:nvPr/>
          </p:nvGrpSpPr>
          <p:grpSpPr>
            <a:xfrm>
              <a:off x="2828925" y="496242"/>
              <a:ext cx="2571749" cy="1543050"/>
              <a:chOff x="2828925" y="496242"/>
              <a:chExt cx="2571749" cy="1543050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828925" y="496242"/>
                <a:ext cx="2571749" cy="1543050"/>
              </a:xfrm>
              <a:prstGeom prst="rect">
                <a:avLst/>
              </a:prstGeom>
              <a:ln w="38100">
                <a:solidFill>
                  <a:srgbClr val="99FF33"/>
                </a:solidFill>
              </a:ln>
              <a:sp3d prstMaterial="plastic">
                <a:bevelT w="50800" h="50800"/>
                <a:bevelB w="50800" h="5080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0" name="Прямоугольник 19"/>
              <p:cNvSpPr/>
              <p:nvPr/>
            </p:nvSpPr>
            <p:spPr>
              <a:xfrm>
                <a:off x="2828925" y="496242"/>
                <a:ext cx="2571749" cy="154305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FF00"/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3200" b="1" kern="12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Методична тема</a:t>
                </a:r>
                <a:endParaRPr lang="ru-RU" sz="3200" b="1" kern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1" name="Diagram group"/>
          <p:cNvGrpSpPr/>
          <p:nvPr/>
        </p:nvGrpSpPr>
        <p:grpSpPr>
          <a:xfrm>
            <a:off x="5436096" y="3501008"/>
            <a:ext cx="2787773" cy="1543050"/>
            <a:chOff x="2828925" y="496242"/>
            <a:chExt cx="2571749" cy="1543050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22" name="Группа 10"/>
            <p:cNvGrpSpPr/>
            <p:nvPr/>
          </p:nvGrpSpPr>
          <p:grpSpPr>
            <a:xfrm>
              <a:off x="2828925" y="496242"/>
              <a:ext cx="2571749" cy="1543050"/>
              <a:chOff x="2828925" y="496242"/>
              <a:chExt cx="2571749" cy="1543050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2828925" y="496242"/>
                <a:ext cx="2571749" cy="1543050"/>
              </a:xfrm>
              <a:prstGeom prst="rect">
                <a:avLst/>
              </a:prstGeom>
              <a:ln w="38100">
                <a:solidFill>
                  <a:srgbClr val="00FF00"/>
                </a:solidFill>
              </a:ln>
              <a:sp3d prstMaterial="plastic">
                <a:bevelT w="50800" h="50800"/>
                <a:bevelB w="50800" h="5080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4" name="Прямоугольник 23"/>
              <p:cNvSpPr/>
              <p:nvPr/>
            </p:nvSpPr>
            <p:spPr>
              <a:xfrm>
                <a:off x="2828925" y="496242"/>
                <a:ext cx="2571749" cy="154305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FF00"/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3200" b="1" kern="12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Творча діяльність</a:t>
                </a:r>
                <a:endParaRPr lang="ru-RU" sz="3200" b="1" kern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25" name="Рисунок 24" descr="Без-имени-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564904"/>
            <a:ext cx="1311546" cy="1515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9766"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1365002271_histo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419600"/>
            <a:ext cx="2438400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67744" y="1412776"/>
            <a:ext cx="5616624" cy="83099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perspectiveFront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4800" b="1" i="1" dirty="0" smtClean="0">
                <a:ln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Дякую за увагу!</a:t>
            </a:r>
            <a:endParaRPr lang="ru-RU" sz="4800" b="1" i="1" dirty="0">
              <a:ln>
                <a:prstDash val="solid"/>
              </a:ln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http://smileoff.net/Materials/_info_anime_smile/587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573016"/>
            <a:ext cx="2676019" cy="25014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232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_5342d_862d9ea0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150" y="0"/>
            <a:ext cx="917315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87624" y="90872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92696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uk-UA" sz="32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Моє життєве кредо:</a:t>
            </a:r>
          </a:p>
          <a:p>
            <a:pPr marL="342900" indent="-342900">
              <a:lnSpc>
                <a:spcPct val="150000"/>
              </a:lnSpc>
            </a:pPr>
            <a:endParaRPr lang="uk-UA" sz="3200" b="1" u="sng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150000"/>
              </a:lnSpc>
            </a:pPr>
            <a:r>
              <a:rPr lang="uk-UA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“</a:t>
            </a:r>
            <a:r>
              <a:rPr lang="uk-UA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Посміхайся, й життя   </a:t>
            </a:r>
          </a:p>
          <a:p>
            <a:pPr marL="342900" indent="-342900" algn="ctr">
              <a:lnSpc>
                <a:spcPct val="150000"/>
              </a:lnSpc>
            </a:pPr>
            <a:r>
              <a:rPr lang="uk-UA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 посміхнеться тобі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”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0_648b6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-315416"/>
            <a:ext cx="2868910" cy="28689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47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1421144"/>
            <a:ext cx="77048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uk-UA" sz="3600" b="1" u="sng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Моє педагогічне кредо:</a:t>
            </a:r>
          </a:p>
          <a:p>
            <a:pPr marL="342900" indent="-342900">
              <a:lnSpc>
                <a:spcPct val="150000"/>
              </a:lnSpc>
            </a:pPr>
            <a:endParaRPr lang="uk-UA" sz="3600" b="1" u="sng" dirty="0" smtClean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“</a:t>
            </a:r>
            <a:r>
              <a:rPr lang="uk-UA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Віддай людині крихітку себе,</a:t>
            </a:r>
          </a:p>
          <a:p>
            <a:pPr marL="342900" indent="-342900">
              <a:lnSpc>
                <a:spcPct val="150000"/>
              </a:lnSpc>
            </a:pPr>
            <a:r>
              <a:rPr lang="uk-UA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За це душа наповнюється світлом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”</a:t>
            </a:r>
            <a:endParaRPr lang="uk-UA" sz="28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uk-UA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                                                </a:t>
            </a:r>
            <a:r>
              <a:rPr lang="uk-UA" sz="2400" b="1" i="1" dirty="0" smtClean="0">
                <a:solidFill>
                  <a:srgbClr val="990000"/>
                </a:solidFill>
                <a:cs typeface="Times New Roman" panose="02020603050405020304" pitchFamily="18" charset="0"/>
              </a:rPr>
              <a:t>Ліна Костенко </a:t>
            </a:r>
            <a:endParaRPr lang="ru-RU" sz="2400" b="1" i="1" dirty="0">
              <a:solidFill>
                <a:srgbClr val="99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7410" name="Picture 2" descr="billed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656"/>
            <a:ext cx="1419225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925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5362" name="Picture 2" descr="https://pp.vk.me/c407725/v407725728/43dc/ifH6Yaut0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284984"/>
            <a:ext cx="489654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83768" y="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5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Освіта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5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704"/>
            <a:ext cx="8532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 р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sz="2000" dirty="0" smtClean="0">
                <a:solidFill>
                  <a:srgbClr val="FF0000"/>
                </a:solidFill>
              </a:rPr>
              <a:t>  </a:t>
            </a:r>
            <a:r>
              <a:rPr lang="uk-UA" sz="2000" dirty="0" smtClean="0"/>
              <a:t>- </a:t>
            </a: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закінчила магістратуру Національного </a:t>
            </a:r>
          </a:p>
          <a:p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педагогічного  університету ім. М.П.Драгоманова; </a:t>
            </a:r>
          </a:p>
          <a:p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викладач англійської мови (</a:t>
            </a:r>
            <a:r>
              <a:rPr lang="uk-UA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 з відзнакою</a:t>
            </a: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60848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990000"/>
                </a:solidFill>
              </a:rPr>
              <a:t>2012 р</a:t>
            </a:r>
            <a:r>
              <a:rPr lang="uk-UA" sz="2000" b="1" dirty="0" smtClean="0"/>
              <a:t>. – </a:t>
            </a:r>
            <a:r>
              <a:rPr lang="uk-UA" sz="2000" b="1" dirty="0" smtClean="0">
                <a:solidFill>
                  <a:srgbClr val="C00000"/>
                </a:solidFill>
              </a:rPr>
              <a:t>закінчила магістратуру Київського національного </a:t>
            </a:r>
          </a:p>
          <a:p>
            <a:r>
              <a:rPr lang="uk-UA" sz="2000" b="1" dirty="0" smtClean="0">
                <a:solidFill>
                  <a:srgbClr val="C00000"/>
                </a:solidFill>
              </a:rPr>
              <a:t>                   економічного університету імені Вадима Гетьмана;</a:t>
            </a:r>
          </a:p>
          <a:p>
            <a:r>
              <a:rPr lang="uk-UA" sz="2000" b="1" dirty="0" smtClean="0">
                <a:solidFill>
                  <a:srgbClr val="C00000"/>
                </a:solidFill>
              </a:rPr>
              <a:t>                  магістр з управління персоналом та економіки праці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5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476672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Мій педагогічний досвід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357430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C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2002-2006 рр</a:t>
            </a:r>
            <a:r>
              <a:rPr lang="uk-UA" sz="2400" dirty="0" smtClean="0">
                <a:solidFill>
                  <a:srgbClr val="CC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 – працювала вчителем англійської </a:t>
            </a:r>
          </a:p>
          <a:p>
            <a:r>
              <a:rPr lang="uk-UA" sz="2400" dirty="0" smtClean="0">
                <a:solidFill>
                  <a:srgbClr val="CC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                      мови в гімназії №267 м. Києва</a:t>
            </a:r>
          </a:p>
          <a:p>
            <a:r>
              <a:rPr lang="uk-UA" sz="2400" b="1" dirty="0" smtClean="0">
                <a:solidFill>
                  <a:srgbClr val="CC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2006-2011 рр</a:t>
            </a:r>
            <a:r>
              <a:rPr lang="uk-UA" sz="2400" dirty="0" smtClean="0">
                <a:solidFill>
                  <a:srgbClr val="CC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– працювала заступником директора з </a:t>
            </a:r>
          </a:p>
          <a:p>
            <a:r>
              <a:rPr lang="uk-UA" sz="2400" dirty="0" smtClean="0">
                <a:solidFill>
                  <a:srgbClr val="CC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                    іноземної мови </a:t>
            </a:r>
          </a:p>
          <a:p>
            <a:r>
              <a:rPr lang="uk-UA" sz="2400" dirty="0" smtClean="0">
                <a:solidFill>
                  <a:srgbClr val="CC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                    в гімназії №267 м. Києва</a:t>
            </a:r>
          </a:p>
          <a:p>
            <a:r>
              <a:rPr lang="uk-UA" sz="2400" b="1" dirty="0" smtClean="0">
                <a:solidFill>
                  <a:srgbClr val="CC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 2013 р</a:t>
            </a:r>
            <a:r>
              <a:rPr lang="uk-UA" sz="2400" dirty="0" smtClean="0">
                <a:solidFill>
                  <a:srgbClr val="CC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працюю вчителем англійської мови </a:t>
            </a:r>
          </a:p>
          <a:p>
            <a:r>
              <a:rPr lang="uk-UA" sz="2400" dirty="0" smtClean="0">
                <a:solidFill>
                  <a:srgbClr val="CC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     в ліцеї </a:t>
            </a:r>
            <a:r>
              <a:rPr lang="en-US" sz="2400" dirty="0" smtClean="0">
                <a:solidFill>
                  <a:srgbClr val="CC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uk-UA" sz="2400" dirty="0" err="1" smtClean="0">
                <a:solidFill>
                  <a:srgbClr val="CC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Універсум</a:t>
            </a:r>
            <a:r>
              <a:rPr lang="en-US" sz="2400" dirty="0" smtClean="0">
                <a:solidFill>
                  <a:srgbClr val="CC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”</a:t>
            </a:r>
            <a:r>
              <a:rPr lang="uk-UA" sz="2400" dirty="0" smtClean="0">
                <a:solidFill>
                  <a:srgbClr val="CC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м. </a:t>
            </a:r>
            <a:r>
              <a:rPr lang="uk-UA" sz="2400" dirty="0" err="1" smtClean="0">
                <a:solidFill>
                  <a:srgbClr val="CC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києва</a:t>
            </a:r>
            <a:endParaRPr lang="uk-UA" sz="2400" dirty="0" smtClean="0">
              <a:solidFill>
                <a:srgbClr val="CC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uk-UA" sz="24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5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26064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5050"/>
                </a:solidFill>
              </a:rPr>
              <a:t>Самоосвіта</a:t>
            </a:r>
            <a:endParaRPr lang="ru-RU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5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Щорічна участь у Всеукраїнській</a:t>
            </a:r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конференції від</a:t>
            </a:r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видавництва </a:t>
            </a:r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Cambridge</a:t>
            </a: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Vita\Pictures\phoca_thumb_l_dsc_2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6672"/>
            <a:ext cx="3024336" cy="2244849"/>
          </a:xfrm>
          <a:prstGeom prst="rect">
            <a:avLst/>
          </a:prstGeom>
          <a:noFill/>
        </p:spPr>
      </p:pic>
      <p:pic>
        <p:nvPicPr>
          <p:cNvPr id="13315" name="Picture 3" descr="C:\Users\Vita\Pictures\phoca_thumb_l_dsc_2333.jpg"/>
          <p:cNvPicPr>
            <a:picLocks noChangeAspect="1" noChangeArrowheads="1"/>
          </p:cNvPicPr>
          <p:nvPr/>
        </p:nvPicPr>
        <p:blipFill>
          <a:blip r:embed="rId4" cstate="print"/>
          <a:srcRect l="7015" r="19753"/>
          <a:stretch>
            <a:fillRect/>
          </a:stretch>
        </p:blipFill>
        <p:spPr bwMode="auto">
          <a:xfrm>
            <a:off x="0" y="3645024"/>
            <a:ext cx="3024336" cy="3036937"/>
          </a:xfrm>
          <a:prstGeom prst="rect">
            <a:avLst/>
          </a:prstGeom>
          <a:noFill/>
        </p:spPr>
      </p:pic>
      <p:pic>
        <p:nvPicPr>
          <p:cNvPr id="13313" name="Picture 1" descr="C:\Users\Vita\Pictures\phoca_thumb_l_dsc_2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348880"/>
            <a:ext cx="3696072" cy="2460198"/>
          </a:xfrm>
          <a:prstGeom prst="rect">
            <a:avLst/>
          </a:prstGeom>
          <a:noFill/>
        </p:spPr>
      </p:pic>
      <p:pic>
        <p:nvPicPr>
          <p:cNvPr id="2050" name="Picture 2" descr="F:\Віта\7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1" y="2636912"/>
            <a:ext cx="3335828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925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27384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7336" y="0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Постійна участь в методичних семінарах та майстер-класах в </a:t>
            </a:r>
            <a:r>
              <a:rPr lang="uk-UA" b="1" u="sng" dirty="0" smtClean="0">
                <a:solidFill>
                  <a:schemeClr val="accent3">
                    <a:lumMod val="50000"/>
                  </a:schemeClr>
                </a:solidFill>
              </a:rPr>
              <a:t>Міжнародному освітньому центрі 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Person-</a:t>
            </a:r>
            <a:r>
              <a:rPr lang="en-US" b="1" u="sng" dirty="0" err="1" smtClean="0">
                <a:solidFill>
                  <a:schemeClr val="accent3">
                    <a:lumMod val="50000"/>
                  </a:schemeClr>
                </a:solidFill>
              </a:rPr>
              <a:t>Dinternal</a:t>
            </a:r>
            <a:endParaRPr lang="ru-RU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14096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663300"/>
                </a:solidFill>
              </a:rPr>
              <a:t>Проведення семінарів для молодих спеціалістів та вчителів району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949280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Виступи в рамках </a:t>
            </a:r>
            <a:r>
              <a:rPr lang="uk-UA" b="1" dirty="0" err="1" smtClean="0"/>
              <a:t>науково-</a:t>
            </a:r>
            <a:r>
              <a:rPr lang="uk-UA" b="1" dirty="0" smtClean="0"/>
              <a:t> </a:t>
            </a:r>
            <a:r>
              <a:rPr lang="uk-UA" b="1" dirty="0" err="1" smtClean="0"/>
              <a:t>експерементальної</a:t>
            </a:r>
            <a:r>
              <a:rPr lang="uk-UA" b="1" dirty="0" smtClean="0"/>
              <a:t> діяльності навчального закладу</a:t>
            </a:r>
            <a:endParaRPr lang="ru-RU" b="1" dirty="0"/>
          </a:p>
        </p:txBody>
      </p:sp>
      <p:pic>
        <p:nvPicPr>
          <p:cNvPr id="16388" name="Picture 4" descr="http://gimnasium-267.at.ua/_ph/8/603849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2418656" cy="1813992"/>
          </a:xfrm>
          <a:prstGeom prst="rect">
            <a:avLst/>
          </a:prstGeom>
          <a:noFill/>
        </p:spPr>
      </p:pic>
      <p:pic>
        <p:nvPicPr>
          <p:cNvPr id="17410" name="Picture 2" descr="http://kristti.com.ua/upload/file/-new-/news/image/-2014/06/2014-06-05/tren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3024336" cy="2088232"/>
          </a:xfrm>
          <a:prstGeom prst="rect">
            <a:avLst/>
          </a:prstGeom>
          <a:noFill/>
        </p:spPr>
      </p:pic>
      <p:pic>
        <p:nvPicPr>
          <p:cNvPr id="17412" name="Picture 4" descr="Результат пошуку зображень за запитом &quot;Міжнародний освітній центр Pearson-Dinternal фото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980728"/>
            <a:ext cx="2907407" cy="2160240"/>
          </a:xfrm>
          <a:prstGeom prst="rect">
            <a:avLst/>
          </a:prstGeom>
          <a:noFill/>
        </p:spPr>
      </p:pic>
      <p:pic>
        <p:nvPicPr>
          <p:cNvPr id="1026" name="Picture 2" descr="C:\Users\Vita\Pictures\2015-03-18 from phone\from phone 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717032"/>
            <a:ext cx="2999317" cy="2249488"/>
          </a:xfrm>
          <a:prstGeom prst="rect">
            <a:avLst/>
          </a:prstGeom>
          <a:noFill/>
        </p:spPr>
      </p:pic>
      <p:pic>
        <p:nvPicPr>
          <p:cNvPr id="1027" name="Picture 3" descr="C:\Users\Vita\Pictures\2015-03-18 from phone\from phone 0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717032"/>
            <a:ext cx="2016224" cy="2304256"/>
          </a:xfrm>
          <a:prstGeom prst="rect">
            <a:avLst/>
          </a:prstGeom>
          <a:noFill/>
        </p:spPr>
      </p:pic>
      <p:pic>
        <p:nvPicPr>
          <p:cNvPr id="1028" name="Picture 4" descr="C:\Users\Vita\Pictures\2015-03-18 from phone\from phone 0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980728"/>
            <a:ext cx="2453546" cy="2185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925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184482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5842" name="Picture 2" descr="F:\Віта\5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2358374" cy="3257600"/>
          </a:xfrm>
          <a:prstGeom prst="rect">
            <a:avLst/>
          </a:prstGeom>
          <a:noFill/>
        </p:spPr>
      </p:pic>
      <p:pic>
        <p:nvPicPr>
          <p:cNvPr id="35843" name="Picture 3" descr="F:\Віта\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140968"/>
            <a:ext cx="2349321" cy="3227565"/>
          </a:xfrm>
          <a:prstGeom prst="rect">
            <a:avLst/>
          </a:prstGeom>
          <a:noFill/>
        </p:spPr>
      </p:pic>
      <p:pic>
        <p:nvPicPr>
          <p:cNvPr id="35844" name="Picture 4" descr="F:\Віта\2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0"/>
            <a:ext cx="2191806" cy="3027520"/>
          </a:xfrm>
          <a:prstGeom prst="rect">
            <a:avLst/>
          </a:prstGeom>
          <a:noFill/>
        </p:spPr>
      </p:pic>
      <p:pic>
        <p:nvPicPr>
          <p:cNvPr id="35845" name="Picture 5" descr="F:\Віта\1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068960"/>
            <a:ext cx="2401876" cy="33154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908720"/>
            <a:ext cx="5328592" cy="707886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itchFamily="66" charset="-78"/>
              </a:rPr>
              <a:t>Мої досягнення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5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652</TotalTime>
  <Words>592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Vita</dc:creator>
  <cp:lastModifiedBy>Admin</cp:lastModifiedBy>
  <cp:revision>104</cp:revision>
  <dcterms:created xsi:type="dcterms:W3CDTF">2015-03-14T11:06:27Z</dcterms:created>
  <dcterms:modified xsi:type="dcterms:W3CDTF">2015-03-19T09:20:06Z</dcterms:modified>
</cp:coreProperties>
</file>